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7" r:id="rId2"/>
    <p:sldId id="256" r:id="rId3"/>
    <p:sldId id="258" r:id="rId4"/>
    <p:sldId id="259" r:id="rId5"/>
    <p:sldId id="260" r:id="rId6"/>
    <p:sldId id="261" r:id="rId7"/>
    <p:sldId id="262" r:id="rId8"/>
    <p:sldId id="264" r:id="rId9"/>
    <p:sldId id="263"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60"/>
  </p:normalViewPr>
  <p:slideViewPr>
    <p:cSldViewPr snapToGrid="0">
      <p:cViewPr varScale="1">
        <p:scale>
          <a:sx n="106" d="100"/>
          <a:sy n="106" d="100"/>
        </p:scale>
        <p:origin x="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C77EB-F67C-407E-BCED-FF3C357B2231}" type="datetimeFigureOut">
              <a:rPr lang="en-GB" smtClean="0"/>
              <a:t>30/05/2024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48524-EC93-42C6-94E1-A63D43F3328E}" type="slidenum">
              <a:rPr lang="en-GB" smtClean="0"/>
              <a:t>‹#›</a:t>
            </a:fld>
            <a:endParaRPr lang="en-GB"/>
          </a:p>
        </p:txBody>
      </p:sp>
    </p:spTree>
    <p:extLst>
      <p:ext uri="{BB962C8B-B14F-4D97-AF65-F5344CB8AC3E}">
        <p14:creationId xmlns:p14="http://schemas.microsoft.com/office/powerpoint/2010/main" val="391412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10</a:t>
            </a:fld>
            <a:endParaRPr lang="en-GB"/>
          </a:p>
        </p:txBody>
      </p:sp>
    </p:spTree>
    <p:extLst>
      <p:ext uri="{BB962C8B-B14F-4D97-AF65-F5344CB8AC3E}">
        <p14:creationId xmlns:p14="http://schemas.microsoft.com/office/powerpoint/2010/main" val="1980392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11</a:t>
            </a:fld>
            <a:endParaRPr lang="en-GB"/>
          </a:p>
        </p:txBody>
      </p:sp>
    </p:spTree>
    <p:extLst>
      <p:ext uri="{BB962C8B-B14F-4D97-AF65-F5344CB8AC3E}">
        <p14:creationId xmlns:p14="http://schemas.microsoft.com/office/powerpoint/2010/main" val="34334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a:t>
            </a:fld>
            <a:endParaRPr lang="en-GB"/>
          </a:p>
        </p:txBody>
      </p:sp>
    </p:spTree>
    <p:extLst>
      <p:ext uri="{BB962C8B-B14F-4D97-AF65-F5344CB8AC3E}">
        <p14:creationId xmlns:p14="http://schemas.microsoft.com/office/powerpoint/2010/main" val="4290584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3</a:t>
            </a:fld>
            <a:endParaRPr lang="en-GB"/>
          </a:p>
        </p:txBody>
      </p:sp>
    </p:spTree>
    <p:extLst>
      <p:ext uri="{BB962C8B-B14F-4D97-AF65-F5344CB8AC3E}">
        <p14:creationId xmlns:p14="http://schemas.microsoft.com/office/powerpoint/2010/main" val="2340362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4</a:t>
            </a:fld>
            <a:endParaRPr lang="en-GB"/>
          </a:p>
        </p:txBody>
      </p:sp>
    </p:spTree>
    <p:extLst>
      <p:ext uri="{BB962C8B-B14F-4D97-AF65-F5344CB8AC3E}">
        <p14:creationId xmlns:p14="http://schemas.microsoft.com/office/powerpoint/2010/main" val="1056878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5</a:t>
            </a:fld>
            <a:endParaRPr lang="en-GB"/>
          </a:p>
        </p:txBody>
      </p:sp>
    </p:spTree>
    <p:extLst>
      <p:ext uri="{BB962C8B-B14F-4D97-AF65-F5344CB8AC3E}">
        <p14:creationId xmlns:p14="http://schemas.microsoft.com/office/powerpoint/2010/main" val="4181091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6</a:t>
            </a:fld>
            <a:endParaRPr lang="en-GB"/>
          </a:p>
        </p:txBody>
      </p:sp>
    </p:spTree>
    <p:extLst>
      <p:ext uri="{BB962C8B-B14F-4D97-AF65-F5344CB8AC3E}">
        <p14:creationId xmlns:p14="http://schemas.microsoft.com/office/powerpoint/2010/main" val="2345660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7</a:t>
            </a:fld>
            <a:endParaRPr lang="en-GB"/>
          </a:p>
        </p:txBody>
      </p:sp>
    </p:spTree>
    <p:extLst>
      <p:ext uri="{BB962C8B-B14F-4D97-AF65-F5344CB8AC3E}">
        <p14:creationId xmlns:p14="http://schemas.microsoft.com/office/powerpoint/2010/main" val="416704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8</a:t>
            </a:fld>
            <a:endParaRPr lang="en-GB"/>
          </a:p>
        </p:txBody>
      </p:sp>
    </p:spTree>
    <p:extLst>
      <p:ext uri="{BB962C8B-B14F-4D97-AF65-F5344CB8AC3E}">
        <p14:creationId xmlns:p14="http://schemas.microsoft.com/office/powerpoint/2010/main" val="347179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9</a:t>
            </a:fld>
            <a:endParaRPr lang="en-GB"/>
          </a:p>
        </p:txBody>
      </p:sp>
    </p:spTree>
    <p:extLst>
      <p:ext uri="{BB962C8B-B14F-4D97-AF65-F5344CB8AC3E}">
        <p14:creationId xmlns:p14="http://schemas.microsoft.com/office/powerpoint/2010/main" val="2297567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30/05/2024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54873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30/05/2024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3920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30/05/2024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0256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30/05/2024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79702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22517-79EA-4C8A-9D61-BB0698A77197}" type="datetimeFigureOut">
              <a:rPr lang="en-GB" smtClean="0"/>
              <a:t>30/05/2024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26717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222517-79EA-4C8A-9D61-BB0698A77197}" type="datetimeFigureOut">
              <a:rPr lang="en-GB" smtClean="0"/>
              <a:t>30/05/2024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25584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222517-79EA-4C8A-9D61-BB0698A77197}" type="datetimeFigureOut">
              <a:rPr lang="en-GB" smtClean="0"/>
              <a:t>30/05/2024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28042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222517-79EA-4C8A-9D61-BB0698A77197}" type="datetimeFigureOut">
              <a:rPr lang="en-GB" smtClean="0"/>
              <a:t>30/05/2024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88914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22517-79EA-4C8A-9D61-BB0698A77197}" type="datetimeFigureOut">
              <a:rPr lang="en-GB" smtClean="0"/>
              <a:t>30/05/2024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00692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30/05/2024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49573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30/05/2024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11888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22517-79EA-4C8A-9D61-BB0698A77197}" type="datetimeFigureOut">
              <a:rPr lang="en-GB" smtClean="0"/>
              <a:t>30/05/2024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4F04-C17A-4C5C-8EDE-BA0F5E6BA11B}" type="slidenum">
              <a:rPr lang="en-GB" smtClean="0"/>
              <a:t>‹#›</a:t>
            </a:fld>
            <a:endParaRPr lang="en-GB"/>
          </a:p>
        </p:txBody>
      </p:sp>
    </p:spTree>
    <p:extLst>
      <p:ext uri="{BB962C8B-B14F-4D97-AF65-F5344CB8AC3E}">
        <p14:creationId xmlns:p14="http://schemas.microsoft.com/office/powerpoint/2010/main" val="167596748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nastasia-Labs/plutarch-merkle-tre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astasia-Labs/plutarch-tri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86076" y="4586958"/>
            <a:ext cx="11019847" cy="1932000"/>
          </a:xfrm>
          <a:prstGeom prst="rect">
            <a:avLst/>
          </a:prstGeom>
        </p:spPr>
        <p:txBody>
          <a:bodyPr spcFirstLastPara="1" vert="horz" wrap="square" lIns="121900" tIns="121900" rIns="121900" bIns="121900" rtlCol="0" anchor="b" anchorCtr="0">
            <a:noAutofit/>
          </a:bodyPr>
          <a:lstStyle/>
          <a:p>
            <a:pPr>
              <a:spcBef>
                <a:spcPts val="0"/>
              </a:spcBef>
            </a:pPr>
            <a:r>
              <a:rPr lang="en-US" sz="3600" dirty="0"/>
              <a:t>The Trifecta Of Data Structures: Merkle Trees, Tries and Linked Lists for Cutting-Edge Contracts</a:t>
            </a:r>
            <a:endParaRPr lang="en-GB" sz="3600" dirty="0"/>
          </a:p>
        </p:txBody>
      </p:sp>
      <p:sp>
        <p:nvSpPr>
          <p:cNvPr id="55" name="Google Shape;55;p13"/>
          <p:cNvSpPr txBox="1">
            <a:spLocks noGrp="1"/>
          </p:cNvSpPr>
          <p:nvPr>
            <p:ph type="subTitle" idx="1"/>
          </p:nvPr>
        </p:nvSpPr>
        <p:spPr>
          <a:xfrm>
            <a:off x="4930187" y="1741724"/>
            <a:ext cx="1792687" cy="739163"/>
          </a:xfrm>
          <a:prstGeom prst="rect">
            <a:avLst/>
          </a:prstGeom>
        </p:spPr>
        <p:txBody>
          <a:bodyPr spcFirstLastPara="1" vert="horz" wrap="square" lIns="121900" tIns="121900" rIns="121900" bIns="121900" rtlCol="0" anchor="t" anchorCtr="0">
            <a:normAutofit fontScale="92500"/>
          </a:bodyPr>
          <a:lstStyle/>
          <a:p>
            <a:pPr algn="l">
              <a:spcBef>
                <a:spcPts val="0"/>
              </a:spcBef>
            </a:pPr>
            <a:r>
              <a:rPr lang="en" dirty="0"/>
              <a:t>    </a:t>
            </a:r>
            <a:r>
              <a:rPr lang="en" b="1" dirty="0"/>
              <a:t> Fund 10</a:t>
            </a:r>
            <a:endParaRPr b="1" dirty="0"/>
          </a:p>
        </p:txBody>
      </p:sp>
      <p:pic>
        <p:nvPicPr>
          <p:cNvPr id="56" name="Google Shape;56;p13"/>
          <p:cNvPicPr preferRelativeResize="0"/>
          <p:nvPr/>
        </p:nvPicPr>
        <p:blipFill>
          <a:blip r:embed="rId3">
            <a:alphaModFix/>
          </a:blip>
          <a:stretch>
            <a:fillRect/>
          </a:stretch>
        </p:blipFill>
        <p:spPr>
          <a:xfrm>
            <a:off x="3939600" y="435601"/>
            <a:ext cx="3679768" cy="1931868"/>
          </a:xfrm>
          <a:prstGeom prst="rect">
            <a:avLst/>
          </a:prstGeom>
          <a:noFill/>
          <a:ln>
            <a:noFill/>
          </a:ln>
        </p:spPr>
      </p:pic>
      <p:pic>
        <p:nvPicPr>
          <p:cNvPr id="57" name="Google Shape;57;p13"/>
          <p:cNvPicPr preferRelativeResize="0"/>
          <p:nvPr/>
        </p:nvPicPr>
        <p:blipFill>
          <a:blip r:embed="rId4">
            <a:alphaModFix/>
          </a:blip>
          <a:stretch>
            <a:fillRect/>
          </a:stretch>
        </p:blipFill>
        <p:spPr>
          <a:xfrm>
            <a:off x="3651247" y="2576608"/>
            <a:ext cx="4350565" cy="2193968"/>
          </a:xfrm>
          <a:prstGeom prst="rect">
            <a:avLst/>
          </a:prstGeom>
          <a:noFill/>
          <a:ln>
            <a:noFill/>
          </a:ln>
        </p:spPr>
      </p:pic>
      <p:sp>
        <p:nvSpPr>
          <p:cNvPr id="58" name="Google Shape;58;p13"/>
          <p:cNvSpPr txBox="1"/>
          <p:nvPr/>
        </p:nvSpPr>
        <p:spPr>
          <a:xfrm>
            <a:off x="3939467" y="1823867"/>
            <a:ext cx="3679600" cy="543600"/>
          </a:xfrm>
          <a:prstGeom prst="rect">
            <a:avLst/>
          </a:prstGeom>
          <a:noFill/>
          <a:ln>
            <a:noFill/>
          </a:ln>
        </p:spPr>
        <p:txBody>
          <a:bodyPr spcFirstLastPara="1" wrap="square" lIns="121900" tIns="121900" rIns="121900" bIns="121900" anchor="t" anchorCtr="0">
            <a:noAutofit/>
          </a:bodyPr>
          <a:lstStyle/>
          <a:p>
            <a:pPr algn="ctr"/>
            <a:r>
              <a:rPr lang="en" sz="2400" b="1" dirty="0">
                <a:solidFill>
                  <a:schemeClr val="bg1"/>
                </a:solidFill>
              </a:rPr>
              <a:t>Fund 10</a:t>
            </a:r>
            <a:endParaRPr sz="24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2" name="Title 1">
            <a:extLst>
              <a:ext uri="{FF2B5EF4-FFF2-40B4-BE49-F238E27FC236}">
                <a16:creationId xmlns:a16="http://schemas.microsoft.com/office/drawing/2014/main" id="{95EC5FAB-B4FD-D924-AB37-BE01BCE44D44}"/>
              </a:ext>
            </a:extLst>
          </p:cNvPr>
          <p:cNvSpPr txBox="1">
            <a:spLocks/>
          </p:cNvSpPr>
          <p:nvPr/>
        </p:nvSpPr>
        <p:spPr>
          <a:xfrm>
            <a:off x="401052" y="854242"/>
            <a:ext cx="9753601" cy="34650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000" dirty="0"/>
              <a:t>Implementation of advanced data structures (Merkle Trees, Tries and Linked Lists) in Aiken and Plutarch.</a:t>
            </a:r>
            <a:endParaRPr lang="en-GB" sz="2000" dirty="0">
              <a:solidFill>
                <a:schemeClr val="accent3">
                  <a:lumMod val="40000"/>
                  <a:lumOff val="60000"/>
                </a:schemeClr>
              </a:solidFill>
            </a:endParaRPr>
          </a:p>
          <a:p>
            <a:pPr algn="l"/>
            <a:endParaRPr lang="en-GB" sz="2000" dirty="0">
              <a:solidFill>
                <a:schemeClr val="accent3">
                  <a:lumMod val="40000"/>
                  <a:lumOff val="60000"/>
                </a:schemeClr>
              </a:solidFill>
            </a:endParaRPr>
          </a:p>
          <a:p>
            <a:pPr marL="342900" indent="-342900" algn="l">
              <a:buFont typeface="Arial" panose="020B0604020202020204" pitchFamily="34" charset="0"/>
              <a:buChar char="•"/>
            </a:pPr>
            <a:r>
              <a:rPr lang="en" sz="2000" dirty="0"/>
              <a:t>Extensive documentation and tutorials to enrich the Cardano community with educational resources and scaling solutions.</a:t>
            </a:r>
          </a:p>
          <a:p>
            <a:pPr marL="342900" indent="-342900" algn="l">
              <a:buFont typeface="Arial" panose="020B0604020202020204" pitchFamily="34" charset="0"/>
              <a:buChar char="•"/>
            </a:pPr>
            <a:endParaRPr lang="en" sz="2000" dirty="0"/>
          </a:p>
          <a:p>
            <a:pPr marL="342900" indent="-342900" algn="l">
              <a:buFont typeface="Arial" panose="020B0604020202020204" pitchFamily="34" charset="0"/>
              <a:buChar char="•"/>
            </a:pPr>
            <a:r>
              <a:rPr lang="en" sz="2000" dirty="0"/>
              <a:t>Already some of the data structures are in use by some industry leaders like SundaeSwap Labs where they use Linked Lists for their Single Asset Staking library and their Taste Test mechanism.</a:t>
            </a:r>
          </a:p>
          <a:p>
            <a:pPr marL="342900" indent="-342900" algn="l">
              <a:buFont typeface="Arial" panose="020B0604020202020204" pitchFamily="34" charset="0"/>
              <a:buChar char="•"/>
            </a:pPr>
            <a:endParaRPr lang="en" sz="2000" dirty="0"/>
          </a:p>
          <a:p>
            <a:pPr marL="342900" indent="-342900" algn="l">
              <a:buFont typeface="Arial" panose="020B0604020202020204" pitchFamily="34" charset="0"/>
              <a:buChar char="•"/>
            </a:pPr>
            <a:r>
              <a:rPr lang="en" sz="2000" dirty="0"/>
              <a:t>Quality assurance through rigorous code reviews and comprehensive unit tests	</a:t>
            </a:r>
          </a:p>
          <a:p>
            <a:pPr algn="l"/>
            <a:endParaRPr lang="en" sz="2000" dirty="0"/>
          </a:p>
          <a:p>
            <a:pPr algn="l"/>
            <a:endParaRPr lang="en" sz="2000" dirty="0">
              <a:solidFill>
                <a:schemeClr val="accent3">
                  <a:lumMod val="40000"/>
                  <a:lumOff val="60000"/>
                </a:schemeClr>
              </a:solidFill>
            </a:endParaRPr>
          </a:p>
          <a:p>
            <a:pPr marL="800100" lvl="1" indent="-342900">
              <a:buFont typeface="Arial" panose="020B0604020202020204" pitchFamily="34" charset="0"/>
              <a:buChar char="•"/>
            </a:pPr>
            <a:endParaRPr lang="en" sz="1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3" name="Title 1">
            <a:extLst>
              <a:ext uri="{FF2B5EF4-FFF2-40B4-BE49-F238E27FC236}">
                <a16:creationId xmlns:a16="http://schemas.microsoft.com/office/drawing/2014/main" id="{F885B086-4F8C-AA56-2F70-BA173E046C1D}"/>
              </a:ext>
            </a:extLst>
          </p:cNvPr>
          <p:cNvSpPr txBox="1">
            <a:spLocks/>
          </p:cNvSpPr>
          <p:nvPr/>
        </p:nvSpPr>
        <p:spPr>
          <a:xfrm>
            <a:off x="401052" y="60159"/>
            <a:ext cx="3346785" cy="129941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GB" sz="3600" dirty="0"/>
              <a:t>Achievements</a:t>
            </a:r>
            <a:endParaRPr lang="en" sz="36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4" name="Title 1">
            <a:extLst>
              <a:ext uri="{FF2B5EF4-FFF2-40B4-BE49-F238E27FC236}">
                <a16:creationId xmlns:a16="http://schemas.microsoft.com/office/drawing/2014/main" id="{8AB72FEB-FE4B-83E8-E20D-A7FE7450E133}"/>
              </a:ext>
            </a:extLst>
          </p:cNvPr>
          <p:cNvSpPr txBox="1">
            <a:spLocks/>
          </p:cNvSpPr>
          <p:nvPr/>
        </p:nvSpPr>
        <p:spPr>
          <a:xfrm>
            <a:off x="401052" y="4054643"/>
            <a:ext cx="3238502" cy="8602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 sz="3600" dirty="0"/>
              <a:t>Key Learnings</a:t>
            </a: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6" name="Title 1">
            <a:extLst>
              <a:ext uri="{FF2B5EF4-FFF2-40B4-BE49-F238E27FC236}">
                <a16:creationId xmlns:a16="http://schemas.microsoft.com/office/drawing/2014/main" id="{5F320BDC-B398-B39A-6651-0348906F9D67}"/>
              </a:ext>
            </a:extLst>
          </p:cNvPr>
          <p:cNvSpPr txBox="1">
            <a:spLocks/>
          </p:cNvSpPr>
          <p:nvPr/>
        </p:nvSpPr>
        <p:spPr>
          <a:xfrm>
            <a:off x="401052" y="4999121"/>
            <a:ext cx="10090486" cy="137820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Efficiency and data integrity with Markle Trees</a:t>
            </a:r>
          </a:p>
          <a:p>
            <a:pPr marL="342900" indent="-342900" algn="l">
              <a:buFont typeface="Arial" panose="020B0604020202020204" pitchFamily="34" charset="0"/>
              <a:buChar char="•"/>
            </a:pPr>
            <a:r>
              <a:rPr lang="en" sz="2000" dirty="0"/>
              <a:t>Flexibility and Efficiency with Linked Lists</a:t>
            </a:r>
          </a:p>
          <a:p>
            <a:pPr marL="342900" indent="-342900" algn="l">
              <a:buFont typeface="Arial" panose="020B0604020202020204" pitchFamily="34" charset="0"/>
              <a:buChar char="•"/>
            </a:pPr>
            <a:r>
              <a:rPr lang="en" sz="2000" dirty="0"/>
              <a:t>Managing Mutable data with tries</a:t>
            </a:r>
          </a:p>
          <a:p>
            <a:pPr marL="342900" indent="-342900" algn="l">
              <a:buFont typeface="Arial" panose="020B0604020202020204" pitchFamily="34" charset="0"/>
              <a:buChar char="•"/>
            </a:pPr>
            <a:r>
              <a:rPr lang="en" sz="2000" dirty="0"/>
              <a:t>Further Experience with Aiken and Plutarch</a:t>
            </a: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Tree>
    <p:extLst>
      <p:ext uri="{BB962C8B-B14F-4D97-AF65-F5344CB8AC3E}">
        <p14:creationId xmlns:p14="http://schemas.microsoft.com/office/powerpoint/2010/main" val="1335388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2" name="Title 1">
            <a:extLst>
              <a:ext uri="{FF2B5EF4-FFF2-40B4-BE49-F238E27FC236}">
                <a16:creationId xmlns:a16="http://schemas.microsoft.com/office/drawing/2014/main" id="{95EC5FAB-B4FD-D924-AB37-BE01BCE44D44}"/>
              </a:ext>
            </a:extLst>
          </p:cNvPr>
          <p:cNvSpPr txBox="1">
            <a:spLocks/>
          </p:cNvSpPr>
          <p:nvPr/>
        </p:nvSpPr>
        <p:spPr>
          <a:xfrm>
            <a:off x="401052" y="920417"/>
            <a:ext cx="9753601" cy="135956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000" dirty="0"/>
              <a:t>Sparking Interest and Collaboration</a:t>
            </a:r>
          </a:p>
          <a:p>
            <a:pPr marL="342900" indent="-342900" algn="l">
              <a:buFont typeface="Arial" panose="020B0604020202020204" pitchFamily="34" charset="0"/>
              <a:buChar char="•"/>
            </a:pPr>
            <a:r>
              <a:rPr lang="en-GB" sz="2000" dirty="0"/>
              <a:t>Continuous Improvement</a:t>
            </a:r>
          </a:p>
          <a:p>
            <a:pPr marL="342900" indent="-342900" algn="l">
              <a:buFont typeface="Arial" panose="020B0604020202020204" pitchFamily="34" charset="0"/>
              <a:buChar char="•"/>
            </a:pPr>
            <a:r>
              <a:rPr lang="en-GB" sz="2000" dirty="0"/>
              <a:t>Documentation Improvement</a:t>
            </a:r>
          </a:p>
          <a:p>
            <a:pPr marL="342900" indent="-342900" algn="l">
              <a:buFont typeface="Arial" panose="020B0604020202020204" pitchFamily="34" charset="0"/>
              <a:buChar char="•"/>
            </a:pPr>
            <a:r>
              <a:rPr lang="en-GB" sz="2000" dirty="0"/>
              <a:t>Long-Term Commitment</a:t>
            </a:r>
            <a:endParaRPr lang="en" sz="2000" dirty="0"/>
          </a:p>
          <a:p>
            <a:pPr algn="l"/>
            <a:endParaRPr lang="en" sz="2000" dirty="0"/>
          </a:p>
          <a:p>
            <a:pPr algn="l"/>
            <a:endParaRPr lang="en" sz="2000" dirty="0">
              <a:solidFill>
                <a:schemeClr val="accent3">
                  <a:lumMod val="40000"/>
                  <a:lumOff val="60000"/>
                </a:schemeClr>
              </a:solidFill>
            </a:endParaRPr>
          </a:p>
          <a:p>
            <a:pPr marL="800100" lvl="1" indent="-342900">
              <a:buFont typeface="Arial" panose="020B0604020202020204" pitchFamily="34" charset="0"/>
              <a:buChar char="•"/>
            </a:pPr>
            <a:endParaRPr lang="en" sz="1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3" name="Title 1">
            <a:extLst>
              <a:ext uri="{FF2B5EF4-FFF2-40B4-BE49-F238E27FC236}">
                <a16:creationId xmlns:a16="http://schemas.microsoft.com/office/drawing/2014/main" id="{F885B086-4F8C-AA56-2F70-BA173E046C1D}"/>
              </a:ext>
            </a:extLst>
          </p:cNvPr>
          <p:cNvSpPr txBox="1">
            <a:spLocks/>
          </p:cNvSpPr>
          <p:nvPr/>
        </p:nvSpPr>
        <p:spPr>
          <a:xfrm>
            <a:off x="401052" y="60159"/>
            <a:ext cx="9320464" cy="8602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 sz="3600" dirty="0"/>
              <a:t>Future Prospects and Community Impact</a:t>
            </a: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4" name="Title 1">
            <a:extLst>
              <a:ext uri="{FF2B5EF4-FFF2-40B4-BE49-F238E27FC236}">
                <a16:creationId xmlns:a16="http://schemas.microsoft.com/office/drawing/2014/main" id="{8AB72FEB-FE4B-83E8-E20D-A7FE7450E133}"/>
              </a:ext>
            </a:extLst>
          </p:cNvPr>
          <p:cNvSpPr txBox="1">
            <a:spLocks/>
          </p:cNvSpPr>
          <p:nvPr/>
        </p:nvSpPr>
        <p:spPr>
          <a:xfrm>
            <a:off x="418096" y="2279984"/>
            <a:ext cx="3238502" cy="8602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GB" sz="3600" dirty="0"/>
              <a:t>Conclusion</a:t>
            </a:r>
            <a:endParaRPr lang="en" sz="36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6" name="Title 1">
            <a:extLst>
              <a:ext uri="{FF2B5EF4-FFF2-40B4-BE49-F238E27FC236}">
                <a16:creationId xmlns:a16="http://schemas.microsoft.com/office/drawing/2014/main" id="{5F320BDC-B398-B39A-6651-0348906F9D67}"/>
              </a:ext>
            </a:extLst>
          </p:cNvPr>
          <p:cNvSpPr txBox="1">
            <a:spLocks/>
          </p:cNvSpPr>
          <p:nvPr/>
        </p:nvSpPr>
        <p:spPr>
          <a:xfrm>
            <a:off x="418095" y="3074068"/>
            <a:ext cx="9868905" cy="1082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The project has bridged the gap of lack of scaling resources by providing essential data structures and comprehensive documentation</a:t>
            </a:r>
          </a:p>
          <a:p>
            <a:pPr marL="342900" indent="-342900" algn="l">
              <a:buFont typeface="Arial" panose="020B0604020202020204" pitchFamily="34" charset="0"/>
              <a:buChar char="•"/>
            </a:pPr>
            <a:r>
              <a:rPr lang="en" sz="2000" dirty="0"/>
              <a:t>These tools will  enhance the scalability of Cardano based Apps</a:t>
            </a: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9" name="Title 1">
            <a:extLst>
              <a:ext uri="{FF2B5EF4-FFF2-40B4-BE49-F238E27FC236}">
                <a16:creationId xmlns:a16="http://schemas.microsoft.com/office/drawing/2014/main" id="{0AC40EB7-71B4-355F-1567-E4D6646040CD}"/>
              </a:ext>
            </a:extLst>
          </p:cNvPr>
          <p:cNvSpPr txBox="1">
            <a:spLocks/>
          </p:cNvSpPr>
          <p:nvPr/>
        </p:nvSpPr>
        <p:spPr>
          <a:xfrm>
            <a:off x="401052" y="3930315"/>
            <a:ext cx="3238502" cy="8602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algn="l"/>
            <a:r>
              <a:rPr lang="en-GB" sz="2800" dirty="0"/>
              <a:t>Links:</a:t>
            </a:r>
            <a:endParaRPr lang="en" sz="28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
        <p:nvSpPr>
          <p:cNvPr id="10" name="Title 1">
            <a:extLst>
              <a:ext uri="{FF2B5EF4-FFF2-40B4-BE49-F238E27FC236}">
                <a16:creationId xmlns:a16="http://schemas.microsoft.com/office/drawing/2014/main" id="{B503ED6C-BCD9-33D3-8DB6-D4346E3AE2DB}"/>
              </a:ext>
            </a:extLst>
          </p:cNvPr>
          <p:cNvSpPr txBox="1">
            <a:spLocks/>
          </p:cNvSpPr>
          <p:nvPr/>
        </p:nvSpPr>
        <p:spPr>
          <a:xfrm>
            <a:off x="401052" y="4591609"/>
            <a:ext cx="10084469" cy="201977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2000" dirty="0">
              <a:solidFill>
                <a:schemeClr val="accent3">
                  <a:lumMod val="40000"/>
                  <a:lumOff val="60000"/>
                </a:schemeClr>
              </a:solidFill>
            </a:endParaRPr>
          </a:p>
          <a:p>
            <a:pPr marL="342900" indent="-342900" algn="l">
              <a:buFont typeface="Arial" panose="020B0604020202020204" pitchFamily="34" charset="0"/>
              <a:buChar char="•"/>
            </a:pPr>
            <a:r>
              <a:rPr lang="en-GB" sz="2000" dirty="0"/>
              <a:t>Trifecta of Data Structures: </a:t>
            </a:r>
            <a:r>
              <a:rPr lang="en-GB" sz="2000" dirty="0">
                <a:solidFill>
                  <a:schemeClr val="accent3">
                    <a:lumMod val="40000"/>
                    <a:lumOff val="60000"/>
                  </a:schemeClr>
                </a:solidFill>
              </a:rPr>
              <a:t>https://github.com/Anastasia-Labs/data-structures</a:t>
            </a:r>
          </a:p>
          <a:p>
            <a:pPr marL="342900" indent="-342900" algn="l">
              <a:buFont typeface="Arial" panose="020B0604020202020204" pitchFamily="34" charset="0"/>
              <a:buChar char="•"/>
            </a:pPr>
            <a:r>
              <a:rPr lang="en-GB" sz="2000" dirty="0"/>
              <a:t>Anastasia Labs: </a:t>
            </a:r>
            <a:r>
              <a:rPr lang="en-GB" sz="2000" dirty="0">
                <a:solidFill>
                  <a:schemeClr val="accent3">
                    <a:lumMod val="40000"/>
                    <a:lumOff val="60000"/>
                  </a:schemeClr>
                </a:solidFill>
              </a:rPr>
              <a:t>https://anastasialabs.com</a:t>
            </a:r>
          </a:p>
          <a:p>
            <a:pPr marL="342900" indent="-342900" algn="l">
              <a:buFont typeface="Arial" panose="020B0604020202020204" pitchFamily="34" charset="0"/>
              <a:buChar char="•"/>
            </a:pPr>
            <a:r>
              <a:rPr lang="en-GB" sz="2000" dirty="0"/>
              <a:t>              Twitter: </a:t>
            </a:r>
            <a:r>
              <a:rPr lang="en-GB" sz="2000" dirty="0">
                <a:solidFill>
                  <a:schemeClr val="accent3">
                    <a:lumMod val="40000"/>
                    <a:lumOff val="60000"/>
                  </a:schemeClr>
                </a:solidFill>
              </a:rPr>
              <a:t>https://x.com/AnastasiaLabs</a:t>
            </a:r>
          </a:p>
          <a:p>
            <a:pPr marL="342900" indent="-342900" algn="l">
              <a:buFont typeface="Arial" panose="020B0604020202020204" pitchFamily="34" charset="0"/>
              <a:buChar char="•"/>
            </a:pPr>
            <a:r>
              <a:rPr lang="en-GB" sz="2000" dirty="0"/>
              <a:t>            Discord: </a:t>
            </a:r>
            <a:r>
              <a:rPr lang="en-GB" sz="2000" dirty="0">
                <a:solidFill>
                  <a:schemeClr val="accent3">
                    <a:lumMod val="40000"/>
                    <a:lumOff val="60000"/>
                  </a:schemeClr>
                </a:solidFill>
              </a:rPr>
              <a:t>https://discord.com/invite/8TYSgwthVy</a:t>
            </a:r>
          </a:p>
          <a:p>
            <a:pPr marL="800100" lvl="1" indent="-342900">
              <a:buFont typeface="Arial" panose="020B0604020202020204" pitchFamily="34" charset="0"/>
              <a:buChar char="•"/>
            </a:pPr>
            <a:r>
              <a:rPr lang="en-GB" sz="100" dirty="0"/>
              <a:t>G</a:t>
            </a:r>
          </a:p>
          <a:p>
            <a:pPr marL="800100" lvl="1" indent="-342900">
              <a:buFont typeface="Arial" panose="020B0604020202020204" pitchFamily="34" charset="0"/>
              <a:buChar char="•"/>
            </a:pPr>
            <a:endParaRPr lang="en" sz="100" dirty="0"/>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spTree>
    <p:extLst>
      <p:ext uri="{BB962C8B-B14F-4D97-AF65-F5344CB8AC3E}">
        <p14:creationId xmlns:p14="http://schemas.microsoft.com/office/powerpoint/2010/main" val="368541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3" y="740826"/>
            <a:ext cx="2442412" cy="594679"/>
          </a:xfrm>
        </p:spPr>
        <p:txBody>
          <a:bodyPr anchor="t">
            <a:normAutofit fontScale="90000"/>
          </a:bodyPr>
          <a:lstStyle/>
          <a:p>
            <a:pPr algn="l"/>
            <a:r>
              <a:rPr lang="en" sz="4000" dirty="0"/>
              <a:t>Challenge</a:t>
            </a: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1355557" y="1554372"/>
            <a:ext cx="10122568" cy="1365584"/>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To Address the scalability challenges due to constraints like the single UTXO model and the </a:t>
            </a:r>
            <a:r>
              <a:rPr lang="en" sz="2200" dirty="0"/>
              <a:t>16kb</a:t>
            </a:r>
            <a:r>
              <a:rPr lang="en" sz="2000" dirty="0"/>
              <a:t> transaction size limit.</a:t>
            </a:r>
          </a:p>
          <a:p>
            <a:pPr algn="l"/>
            <a:endParaRPr lang="en" sz="2000" dirty="0"/>
          </a:p>
          <a:p>
            <a:pPr marL="342900" indent="-342900" algn="l">
              <a:buFont typeface="Arial" panose="020B0604020202020204" pitchFamily="34" charset="0"/>
              <a:buChar char="•"/>
            </a:pPr>
            <a:r>
              <a:rPr lang="en" sz="2000" dirty="0"/>
              <a:t>To </a:t>
            </a:r>
            <a:r>
              <a:rPr lang="en" sz="2200" dirty="0"/>
              <a:t>Address</a:t>
            </a:r>
            <a:r>
              <a:rPr lang="en" sz="2000" dirty="0"/>
              <a:t> the absence of shared design patterns as well as limited practical examples and educational resources for scaling solutions in the Cardano community.</a:t>
            </a:r>
            <a:br>
              <a:rPr lang="en" sz="2000" dirty="0"/>
            </a:br>
            <a:endParaRPr lang="en-GB" sz="20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548165"/>
            <a:ext cx="10222832" cy="300302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To design and develop efficient data structures for the Cardano Blockchain in Aiken and Plutarch.</a:t>
            </a:r>
          </a:p>
          <a:p>
            <a:pPr marL="800100" lvl="1" indent="-342900" algn="l">
              <a:buFont typeface="Arial" panose="020B0604020202020204" pitchFamily="34" charset="0"/>
              <a:buChar char="•"/>
            </a:pPr>
            <a:r>
              <a:rPr lang="en-US" dirty="0"/>
              <a:t>Merkle Trees</a:t>
            </a:r>
          </a:p>
          <a:p>
            <a:pPr marL="800100" lvl="1" indent="-342900" algn="l">
              <a:buFont typeface="Arial" panose="020B0604020202020204" pitchFamily="34" charset="0"/>
              <a:buChar char="•"/>
            </a:pPr>
            <a:r>
              <a:rPr lang="en-US" dirty="0"/>
              <a:t>Linked Lists</a:t>
            </a:r>
          </a:p>
          <a:p>
            <a:pPr marL="800100" lvl="1" indent="-342900" algn="l">
              <a:buFont typeface="Arial" panose="020B0604020202020204" pitchFamily="34" charset="0"/>
              <a:buChar char="•"/>
            </a:pPr>
            <a:r>
              <a:rPr lang="en-US" dirty="0"/>
              <a:t>Tries</a:t>
            </a:r>
          </a:p>
          <a:p>
            <a:pPr marL="342900" indent="-342900" algn="l">
              <a:buFont typeface="Arial" panose="020B0604020202020204" pitchFamily="34" charset="0"/>
              <a:buChar char="•"/>
            </a:pPr>
            <a:r>
              <a:rPr lang="en-GB" dirty="0"/>
              <a:t>To ensure these data structures go through rigorous testing and are production-ready.</a:t>
            </a:r>
          </a:p>
          <a:p>
            <a:pPr marL="342900" indent="-342900" algn="l">
              <a:buFont typeface="Arial" panose="020B0604020202020204" pitchFamily="34" charset="0"/>
              <a:buChar char="•"/>
            </a:pPr>
            <a:r>
              <a:rPr lang="en-GB" dirty="0"/>
              <a:t>To provide detailed, easy-to-follow documentation to help developers implement these structures.</a:t>
            </a:r>
          </a:p>
          <a:p>
            <a:pPr marL="342900" indent="-342900" algn="l">
              <a:buFont typeface="Arial" panose="020B0604020202020204" pitchFamily="34" charset="0"/>
              <a:buChar char="•"/>
            </a:pPr>
            <a:endParaRPr lang="en-US" dirty="0"/>
          </a:p>
        </p:txBody>
      </p:sp>
      <p:sp>
        <p:nvSpPr>
          <p:cNvPr id="6" name="Subtitle 2">
            <a:extLst>
              <a:ext uri="{FF2B5EF4-FFF2-40B4-BE49-F238E27FC236}">
                <a16:creationId xmlns:a16="http://schemas.microsoft.com/office/drawing/2014/main" id="{994559AB-B9E8-9C1A-49DC-8BADC367A79C}"/>
              </a:ext>
            </a:extLst>
          </p:cNvPr>
          <p:cNvSpPr txBox="1">
            <a:spLocks/>
          </p:cNvSpPr>
          <p:nvPr/>
        </p:nvSpPr>
        <p:spPr>
          <a:xfrm>
            <a:off x="607593" y="2839455"/>
            <a:ext cx="4168944" cy="6497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Project Objectives</a:t>
            </a:r>
            <a:endParaRPr lang="en-GB" sz="3600" dirty="0"/>
          </a:p>
        </p:txBody>
      </p:sp>
    </p:spTree>
    <p:extLst>
      <p:ext uri="{BB962C8B-B14F-4D97-AF65-F5344CB8AC3E}">
        <p14:creationId xmlns:p14="http://schemas.microsoft.com/office/powerpoint/2010/main" val="2579981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3600" dirty="0"/>
              <a:t>Execution and Milestones</a:t>
            </a:r>
            <a:br>
              <a:rPr lang="en" sz="3600" dirty="0"/>
            </a:br>
            <a:endParaRPr lang="en-GB" sz="3600"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1355557" y="508826"/>
            <a:ext cx="5610727" cy="19061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 sz="2000" dirty="0"/>
          </a:p>
          <a:p>
            <a:pPr marL="800100" lvl="1" indent="-342900">
              <a:buFont typeface="Arial" panose="020B0604020202020204" pitchFamily="34" charset="0"/>
              <a:buChar char="•"/>
            </a:pPr>
            <a:endParaRPr lang="en" sz="2000" dirty="0"/>
          </a:p>
          <a:p>
            <a:pPr marL="800100" lvl="1" indent="-342900">
              <a:buFont typeface="Arial" panose="020B0604020202020204" pitchFamily="34" charset="0"/>
              <a:buChar char="•"/>
            </a:pPr>
            <a:endParaRPr lang="en" sz="2000" dirty="0"/>
          </a:p>
          <a:p>
            <a:pPr marL="457200" indent="-457200" algn="l">
              <a:buFont typeface="+mj-lt"/>
              <a:buAutoNum type="arabicPeriod"/>
            </a:pPr>
            <a:r>
              <a:rPr lang="en" sz="2000" dirty="0"/>
              <a:t>Design and Development</a:t>
            </a:r>
          </a:p>
          <a:p>
            <a:pPr marL="457200" indent="-457200" algn="l">
              <a:buFont typeface="+mj-lt"/>
              <a:buAutoNum type="arabicPeriod"/>
            </a:pPr>
            <a:r>
              <a:rPr lang="en" sz="2000" dirty="0"/>
              <a:t>Testing</a:t>
            </a:r>
          </a:p>
          <a:p>
            <a:pPr marL="457200" indent="-457200" algn="l">
              <a:buFont typeface="+mj-lt"/>
              <a:buAutoNum type="arabicPeriod"/>
            </a:pPr>
            <a:r>
              <a:rPr lang="en" sz="2000" dirty="0"/>
              <a:t>Documentation</a:t>
            </a:r>
            <a:br>
              <a:rPr lang="en" sz="2000" dirty="0"/>
            </a:br>
            <a:endParaRPr lang="en-GB" sz="20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 Why Aiken?</a:t>
            </a:r>
          </a:p>
          <a:p>
            <a:pPr marL="342900" indent="-342900" algn="l">
              <a:buFont typeface="Arial" panose="020B0604020202020204" pitchFamily="34" charset="0"/>
              <a:buChar char="•"/>
            </a:pPr>
            <a:r>
              <a:rPr lang="en-GB" dirty="0"/>
              <a:t>Aiken is particularly known for its expressive syntax , strong typing system and is rapidly gaining community adoption.</a:t>
            </a:r>
          </a:p>
          <a:p>
            <a:pPr marL="342900" indent="-342900" algn="l">
              <a:buFont typeface="Arial" panose="020B0604020202020204" pitchFamily="34" charset="0"/>
              <a:buChar char="•"/>
            </a:pPr>
            <a:endParaRPr lang="en-GB" dirty="0"/>
          </a:p>
          <a:p>
            <a:pPr lvl="1" algn="l"/>
            <a:r>
              <a:rPr lang="en-GB" dirty="0"/>
              <a:t>Why Plutarch?</a:t>
            </a:r>
          </a:p>
          <a:p>
            <a:pPr marL="342900" indent="-342900" algn="l">
              <a:buFont typeface="Arial" panose="020B0604020202020204" pitchFamily="34" charset="0"/>
              <a:buChar char="•"/>
            </a:pPr>
            <a:r>
              <a:rPr lang="en-GB" dirty="0"/>
              <a:t>Plutarch is known for its ability to manipulate outcomes at a lower level (close to UPLD), which enabled control over the execution of smart contracts.</a:t>
            </a:r>
          </a:p>
          <a:p>
            <a:pPr marL="342900" indent="-342900" algn="l">
              <a:buFont typeface="Arial" panose="020B0604020202020204" pitchFamily="34" charset="0"/>
              <a:buChar char="•"/>
            </a:pPr>
            <a:endParaRPr lang="en-US" dirty="0"/>
          </a:p>
        </p:txBody>
      </p:sp>
      <p:sp>
        <p:nvSpPr>
          <p:cNvPr id="6" name="Subtitle 2">
            <a:extLst>
              <a:ext uri="{FF2B5EF4-FFF2-40B4-BE49-F238E27FC236}">
                <a16:creationId xmlns:a16="http://schemas.microsoft.com/office/drawing/2014/main" id="{994559AB-B9E8-9C1A-49DC-8BADC367A79C}"/>
              </a:ext>
            </a:extLst>
          </p:cNvPr>
          <p:cNvSpPr txBox="1">
            <a:spLocks/>
          </p:cNvSpPr>
          <p:nvPr/>
        </p:nvSpPr>
        <p:spPr>
          <a:xfrm>
            <a:off x="981575" y="2939796"/>
            <a:ext cx="10385256" cy="5305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 sz="2000" dirty="0"/>
              <a:t>We successfully designed and developed  the data structures in both Aiken and Plutarch:</a:t>
            </a:r>
          </a:p>
          <a:p>
            <a:pPr algn="l"/>
            <a:endParaRPr lang="en-GB" sz="2000" dirty="0"/>
          </a:p>
        </p:txBody>
      </p:sp>
      <p:sp>
        <p:nvSpPr>
          <p:cNvPr id="7" name="Title 1">
            <a:extLst>
              <a:ext uri="{FF2B5EF4-FFF2-40B4-BE49-F238E27FC236}">
                <a16:creationId xmlns:a16="http://schemas.microsoft.com/office/drawing/2014/main" id="{4C1E24BE-F10F-D5A6-946A-B1CC7C6DEC14}"/>
              </a:ext>
            </a:extLst>
          </p:cNvPr>
          <p:cNvSpPr txBox="1">
            <a:spLocks/>
          </p:cNvSpPr>
          <p:nvPr/>
        </p:nvSpPr>
        <p:spPr>
          <a:xfrm>
            <a:off x="981575" y="865425"/>
            <a:ext cx="4961024" cy="48630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000" dirty="0"/>
              <a:t>We divided our project into three phases.</a:t>
            </a:r>
          </a:p>
        </p:txBody>
      </p:sp>
      <p:sp>
        <p:nvSpPr>
          <p:cNvPr id="8" name="Subtitle 2">
            <a:extLst>
              <a:ext uri="{FF2B5EF4-FFF2-40B4-BE49-F238E27FC236}">
                <a16:creationId xmlns:a16="http://schemas.microsoft.com/office/drawing/2014/main" id="{6BE776AD-D981-9907-59DE-F5C8DF8AFF93}"/>
              </a:ext>
            </a:extLst>
          </p:cNvPr>
          <p:cNvSpPr txBox="1">
            <a:spLocks/>
          </p:cNvSpPr>
          <p:nvPr/>
        </p:nvSpPr>
        <p:spPr>
          <a:xfrm>
            <a:off x="607593" y="2414948"/>
            <a:ext cx="7092617" cy="6497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 sz="2800" dirty="0"/>
              <a:t>Phase 1: Design and Development</a:t>
            </a:r>
          </a:p>
          <a:p>
            <a:pPr algn="l"/>
            <a:endParaRPr lang="en-GB" sz="2800" dirty="0"/>
          </a:p>
        </p:txBody>
      </p:sp>
      <p:pic>
        <p:nvPicPr>
          <p:cNvPr id="12" name="Picture 11">
            <a:extLst>
              <a:ext uri="{FF2B5EF4-FFF2-40B4-BE49-F238E27FC236}">
                <a16:creationId xmlns:a16="http://schemas.microsoft.com/office/drawing/2014/main" id="{010C527B-ED8C-A3B0-C96B-5AF90D3CA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557" y="3374297"/>
            <a:ext cx="457200" cy="457200"/>
          </a:xfrm>
          <a:prstGeom prst="rect">
            <a:avLst/>
          </a:prstGeom>
        </p:spPr>
      </p:pic>
      <p:pic>
        <p:nvPicPr>
          <p:cNvPr id="14" name="Picture 13">
            <a:extLst>
              <a:ext uri="{FF2B5EF4-FFF2-40B4-BE49-F238E27FC236}">
                <a16:creationId xmlns:a16="http://schemas.microsoft.com/office/drawing/2014/main" id="{ADE4B2C1-6B4C-5BC8-4D7A-917DA153C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557" y="4695230"/>
            <a:ext cx="457200" cy="457200"/>
          </a:xfrm>
          <a:prstGeom prst="rect">
            <a:avLst/>
          </a:prstGeom>
        </p:spPr>
      </p:pic>
    </p:spTree>
    <p:extLst>
      <p:ext uri="{BB962C8B-B14F-4D97-AF65-F5344CB8AC3E}">
        <p14:creationId xmlns:p14="http://schemas.microsoft.com/office/powerpoint/2010/main" val="1036376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2800" dirty="0"/>
              <a:t>Why Merkle Trees?</a:t>
            </a:r>
            <a:br>
              <a:rPr lang="en" sz="2800" dirty="0"/>
            </a:br>
            <a:br>
              <a:rPr lang="en" sz="2800" dirty="0"/>
            </a:br>
            <a:endParaRPr lang="en-GB" sz="28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7" name="Title 1">
            <a:extLst>
              <a:ext uri="{FF2B5EF4-FFF2-40B4-BE49-F238E27FC236}">
                <a16:creationId xmlns:a16="http://schemas.microsoft.com/office/drawing/2014/main" id="{4C1E24BE-F10F-D5A6-946A-B1CC7C6DEC14}"/>
              </a:ext>
            </a:extLst>
          </p:cNvPr>
          <p:cNvSpPr txBox="1">
            <a:spLocks/>
          </p:cNvSpPr>
          <p:nvPr/>
        </p:nvSpPr>
        <p:spPr>
          <a:xfrm>
            <a:off x="981575" y="865424"/>
            <a:ext cx="10596814" cy="486160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It is valuable in providing the presence of arbitrary data within the tree structure. By carrying only the root hash in the script, an effective and space-saving proof can be generated, ensuring data integrity and validity.</a:t>
            </a:r>
          </a:p>
          <a:p>
            <a:pPr marL="342900" indent="-342900" algn="l">
              <a:buFont typeface="Arial" panose="020B0604020202020204" pitchFamily="34" charset="0"/>
              <a:buChar char="•"/>
            </a:pPr>
            <a:endParaRPr lang="en" sz="2000" dirty="0"/>
          </a:p>
          <a:p>
            <a:pPr algn="l"/>
            <a:br>
              <a:rPr lang="en" sz="2000" dirty="0"/>
            </a:br>
            <a:br>
              <a:rPr lang="en" sz="2000" dirty="0"/>
            </a:br>
            <a:r>
              <a:rPr lang="en-GB" sz="2000" dirty="0"/>
              <a:t> 				Merkle Root</a:t>
            </a:r>
          </a:p>
          <a:p>
            <a:pPr algn="l"/>
            <a:r>
              <a:rPr lang="en-GB" sz="2000" dirty="0"/>
              <a:t>                            		        |</a:t>
            </a:r>
          </a:p>
          <a:p>
            <a:pPr algn="l"/>
            <a:r>
              <a:rPr lang="en-GB" sz="2000" dirty="0"/>
              <a:t>                		+---------------+---------------+</a:t>
            </a:r>
          </a:p>
          <a:p>
            <a:pPr algn="l"/>
            <a:r>
              <a:rPr lang="en-GB" sz="2000" dirty="0"/>
              <a:t>              		 |                      	               |</a:t>
            </a:r>
          </a:p>
          <a:p>
            <a:pPr algn="l"/>
            <a:r>
              <a:rPr lang="en-GB" sz="2000" dirty="0"/>
              <a:t>           		        Hash(A+B)      	         Hash(C+D)</a:t>
            </a:r>
          </a:p>
          <a:p>
            <a:pPr algn="l"/>
            <a:r>
              <a:rPr lang="en-GB" sz="2000" dirty="0"/>
              <a:t>             			 |                      	               |</a:t>
            </a:r>
          </a:p>
          <a:p>
            <a:pPr algn="l"/>
            <a:r>
              <a:rPr lang="en-GB" sz="2000" dirty="0"/>
              <a:t>       		     +-----+-----+               	       +-----+-----+</a:t>
            </a:r>
          </a:p>
          <a:p>
            <a:pPr algn="l"/>
            <a:r>
              <a:rPr lang="en-GB" sz="2000" dirty="0"/>
              <a:t>      		     |                |                        |                |</a:t>
            </a:r>
          </a:p>
          <a:p>
            <a:pPr algn="l"/>
            <a:r>
              <a:rPr lang="en-GB" sz="2000" dirty="0"/>
              <a:t>   		Hash(A)   Hash(B)           Hash(C)    Hash(D)</a:t>
            </a:r>
            <a:endParaRPr lang="en" sz="2000" dirty="0"/>
          </a:p>
        </p:txBody>
      </p:sp>
    </p:spTree>
    <p:extLst>
      <p:ext uri="{BB962C8B-B14F-4D97-AF65-F5344CB8AC3E}">
        <p14:creationId xmlns:p14="http://schemas.microsoft.com/office/powerpoint/2010/main" val="3747999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2800" dirty="0"/>
              <a:t>Why Trie?</a:t>
            </a:r>
            <a:br>
              <a:rPr lang="en" sz="2800" dirty="0"/>
            </a:br>
            <a:br>
              <a:rPr lang="en" sz="2800" dirty="0"/>
            </a:br>
            <a:endParaRPr lang="en-GB" sz="28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7" name="Title 1">
            <a:extLst>
              <a:ext uri="{FF2B5EF4-FFF2-40B4-BE49-F238E27FC236}">
                <a16:creationId xmlns:a16="http://schemas.microsoft.com/office/drawing/2014/main" id="{4C1E24BE-F10F-D5A6-946A-B1CC7C6DEC14}"/>
              </a:ext>
            </a:extLst>
          </p:cNvPr>
          <p:cNvSpPr txBox="1">
            <a:spLocks/>
          </p:cNvSpPr>
          <p:nvPr/>
        </p:nvSpPr>
        <p:spPr>
          <a:xfrm>
            <a:off x="981575" y="865424"/>
            <a:ext cx="10596814" cy="53789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It is useful in facilitating mutable data storage in script by leveraging the sharing of common prefixes. This approach optimizes storage efficiency and enables more extensive data manipulation within the constrained on-chain environment.</a:t>
            </a:r>
          </a:p>
          <a:p>
            <a:pPr marL="342900" indent="-342900" algn="l">
              <a:buFont typeface="Arial" panose="020B0604020202020204" pitchFamily="34" charset="0"/>
              <a:buChar char="•"/>
            </a:pPr>
            <a:endParaRPr lang="en" sz="2000" dirty="0"/>
          </a:p>
          <a:p>
            <a:pPr algn="l"/>
            <a:br>
              <a:rPr lang="en" sz="2000" dirty="0"/>
            </a:br>
            <a:br>
              <a:rPr lang="en" sz="2000" dirty="0"/>
            </a:br>
            <a:r>
              <a:rPr lang="en-GB" sz="2000" dirty="0"/>
              <a:t> 				</a:t>
            </a:r>
            <a:endParaRPr lang="en" sz="2000" dirty="0"/>
          </a:p>
        </p:txBody>
      </p:sp>
      <p:pic>
        <p:nvPicPr>
          <p:cNvPr id="4" name="Picture 3">
            <a:extLst>
              <a:ext uri="{FF2B5EF4-FFF2-40B4-BE49-F238E27FC236}">
                <a16:creationId xmlns:a16="http://schemas.microsoft.com/office/drawing/2014/main" id="{AB479856-5228-F36A-31CE-0F61E424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842" y="1814799"/>
            <a:ext cx="6507079" cy="4250119"/>
          </a:xfrm>
          <a:prstGeom prst="rect">
            <a:avLst/>
          </a:prstGeom>
        </p:spPr>
      </p:pic>
    </p:spTree>
    <p:extLst>
      <p:ext uri="{BB962C8B-B14F-4D97-AF65-F5344CB8AC3E}">
        <p14:creationId xmlns:p14="http://schemas.microsoft.com/office/powerpoint/2010/main" val="415757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2800" dirty="0"/>
              <a:t>Why Linked Lists?</a:t>
            </a:r>
            <a:br>
              <a:rPr lang="en" sz="2800" dirty="0"/>
            </a:br>
            <a:br>
              <a:rPr lang="en" sz="2800" dirty="0"/>
            </a:br>
            <a:endParaRPr lang="en-GB" sz="28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7" name="Title 1">
            <a:extLst>
              <a:ext uri="{FF2B5EF4-FFF2-40B4-BE49-F238E27FC236}">
                <a16:creationId xmlns:a16="http://schemas.microsoft.com/office/drawing/2014/main" id="{4C1E24BE-F10F-D5A6-946A-B1CC7C6DEC14}"/>
              </a:ext>
            </a:extLst>
          </p:cNvPr>
          <p:cNvSpPr txBox="1">
            <a:spLocks/>
          </p:cNvSpPr>
          <p:nvPr/>
        </p:nvSpPr>
        <p:spPr>
          <a:xfrm>
            <a:off x="595562" y="4390529"/>
            <a:ext cx="2935706" cy="5183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800" dirty="0"/>
              <a:t>Phase 2: Tests</a:t>
            </a:r>
          </a:p>
          <a:p>
            <a:pPr algn="l"/>
            <a:br>
              <a:rPr lang="en" sz="2000" dirty="0"/>
            </a:br>
            <a:br>
              <a:rPr lang="en" sz="2000" dirty="0"/>
            </a:br>
            <a:r>
              <a:rPr lang="en-GB" sz="2000" dirty="0"/>
              <a:t> 				</a:t>
            </a:r>
            <a:endParaRPr lang="en" sz="2000" dirty="0"/>
          </a:p>
        </p:txBody>
      </p:sp>
      <p:pic>
        <p:nvPicPr>
          <p:cNvPr id="6" name="Picture 5">
            <a:extLst>
              <a:ext uri="{FF2B5EF4-FFF2-40B4-BE49-F238E27FC236}">
                <a16:creationId xmlns:a16="http://schemas.microsoft.com/office/drawing/2014/main" id="{7B5C2FFD-F5F2-D0BD-D4B8-D86E1DEF8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790" y="1883563"/>
            <a:ext cx="7226145" cy="1803493"/>
          </a:xfrm>
          <a:prstGeom prst="rect">
            <a:avLst/>
          </a:prstGeom>
        </p:spPr>
      </p:pic>
      <p:sp>
        <p:nvSpPr>
          <p:cNvPr id="8" name="Title 1">
            <a:extLst>
              <a:ext uri="{FF2B5EF4-FFF2-40B4-BE49-F238E27FC236}">
                <a16:creationId xmlns:a16="http://schemas.microsoft.com/office/drawing/2014/main" id="{40E88DFE-2C04-B011-7602-BFA637365FD7}"/>
              </a:ext>
            </a:extLst>
          </p:cNvPr>
          <p:cNvSpPr txBox="1">
            <a:spLocks/>
          </p:cNvSpPr>
          <p:nvPr/>
        </p:nvSpPr>
        <p:spPr>
          <a:xfrm>
            <a:off x="694822" y="735082"/>
            <a:ext cx="10596814" cy="321328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It leverages the EUTXO model to significantly enhance scalability and throughput. By linking multiple UTXOs together through a series of minting policies and validators, it improves the user experience  interacting with smart contracts concurrently.</a:t>
            </a:r>
          </a:p>
          <a:p>
            <a:pPr marL="342900" indent="-342900" algn="l">
              <a:buFont typeface="Arial" panose="020B0604020202020204" pitchFamily="34" charset="0"/>
              <a:buChar char="•"/>
            </a:pPr>
            <a:endParaRPr lang="en" sz="2000" dirty="0"/>
          </a:p>
          <a:p>
            <a:pPr algn="l"/>
            <a:br>
              <a:rPr lang="en" sz="2000" dirty="0"/>
            </a:br>
            <a:br>
              <a:rPr lang="en" sz="2000" dirty="0"/>
            </a:br>
            <a:r>
              <a:rPr lang="en-GB" sz="2000" dirty="0"/>
              <a:t> 				</a:t>
            </a:r>
            <a:endParaRPr lang="en" sz="2000" dirty="0"/>
          </a:p>
        </p:txBody>
      </p:sp>
      <p:sp>
        <p:nvSpPr>
          <p:cNvPr id="9" name="Title 1">
            <a:extLst>
              <a:ext uri="{FF2B5EF4-FFF2-40B4-BE49-F238E27FC236}">
                <a16:creationId xmlns:a16="http://schemas.microsoft.com/office/drawing/2014/main" id="{00DE4561-D26F-69B3-0053-6F690C9E46E8}"/>
              </a:ext>
            </a:extLst>
          </p:cNvPr>
          <p:cNvSpPr txBox="1">
            <a:spLocks/>
          </p:cNvSpPr>
          <p:nvPr/>
        </p:nvSpPr>
        <p:spPr>
          <a:xfrm>
            <a:off x="595562" y="4835536"/>
            <a:ext cx="10596814" cy="9396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 sz="2000" dirty="0"/>
              <a:t>Each data structure was subjected to both manual code reviews and unit tests, with the results integrated into CI/CD pipeline. We ensured that they all passed the unit tests.</a:t>
            </a:r>
          </a:p>
          <a:p>
            <a:pPr marL="342900" indent="-342900" algn="l">
              <a:buFont typeface="Arial" panose="020B0604020202020204" pitchFamily="34" charset="0"/>
              <a:buChar char="•"/>
            </a:pPr>
            <a:endParaRPr lang="en" sz="2000" dirty="0"/>
          </a:p>
          <a:p>
            <a:pPr algn="l"/>
            <a:br>
              <a:rPr lang="en" sz="2000" dirty="0"/>
            </a:br>
            <a:br>
              <a:rPr lang="en" sz="2000" dirty="0"/>
            </a:br>
            <a:r>
              <a:rPr lang="en-GB" sz="2000" dirty="0"/>
              <a:t> 				</a:t>
            </a:r>
            <a:endParaRPr lang="en" sz="2000" dirty="0"/>
          </a:p>
        </p:txBody>
      </p:sp>
    </p:spTree>
    <p:extLst>
      <p:ext uri="{BB962C8B-B14F-4D97-AF65-F5344CB8AC3E}">
        <p14:creationId xmlns:p14="http://schemas.microsoft.com/office/powerpoint/2010/main" val="1725881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607594" y="263721"/>
            <a:ext cx="5708987" cy="594679"/>
          </a:xfrm>
        </p:spPr>
        <p:txBody>
          <a:bodyPr anchor="t">
            <a:noAutofit/>
          </a:bodyPr>
          <a:lstStyle/>
          <a:p>
            <a:pPr algn="l"/>
            <a:r>
              <a:rPr lang="en" sz="2800" dirty="0"/>
              <a:t>Phase 3: Documentation</a:t>
            </a:r>
            <a:br>
              <a:rPr lang="en" sz="2800" dirty="0"/>
            </a:br>
            <a:br>
              <a:rPr lang="en" sz="2800" dirty="0"/>
            </a:br>
            <a:endParaRPr lang="en-GB" sz="2800" dirty="0"/>
          </a:p>
        </p:txBody>
      </p:sp>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694822" y="735082"/>
            <a:ext cx="10596814" cy="606276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000" dirty="0"/>
              <a:t>We created user-friendly documentation to help developers of all skill levels understand and implement the data structures we developed. Our documentation includes;</a:t>
            </a:r>
            <a:br>
              <a:rPr lang="en" sz="2000" dirty="0"/>
            </a:br>
            <a:r>
              <a:rPr lang="en" sz="2000" dirty="0"/>
              <a:t>	</a:t>
            </a:r>
          </a:p>
          <a:p>
            <a:pPr algn="l"/>
            <a:r>
              <a:rPr lang="en" sz="100" dirty="0"/>
              <a:t> 		</a:t>
            </a:r>
            <a:endParaRPr lang="en" sz="2000" dirty="0"/>
          </a:p>
          <a:p>
            <a:pPr marL="342900" indent="-342900" algn="l">
              <a:buFont typeface="Arial" panose="020B0604020202020204" pitchFamily="34" charset="0"/>
              <a:buChar char="•"/>
            </a:pPr>
            <a:r>
              <a:rPr lang="en" sz="2000" dirty="0"/>
              <a:t>Merkle Tree: Below is an aiken execution demo of Merkle Tree. Detailed guides and practical examples can be found at;</a:t>
            </a:r>
          </a:p>
          <a:p>
            <a:pPr algn="l"/>
            <a:r>
              <a:rPr lang="en" sz="2000" dirty="0"/>
              <a:t>  	Aiken: </a:t>
            </a:r>
            <a:r>
              <a:rPr lang="en-GB" sz="2000" dirty="0">
                <a:solidFill>
                  <a:schemeClr val="accent3">
                    <a:lumMod val="40000"/>
                    <a:lumOff val="60000"/>
                  </a:schemeClr>
                </a:solidFill>
              </a:rPr>
              <a:t>https://github.com/Anastasia-Labs/aiken-merkle-tree</a:t>
            </a:r>
            <a:endParaRPr lang="en" sz="2000" dirty="0">
              <a:solidFill>
                <a:schemeClr val="accent3">
                  <a:lumMod val="40000"/>
                  <a:lumOff val="60000"/>
                </a:schemeClr>
              </a:solidFill>
            </a:endParaRPr>
          </a:p>
          <a:p>
            <a:pPr algn="l"/>
            <a:r>
              <a:rPr lang="en" sz="2000" dirty="0"/>
              <a:t>	Plutarch: </a:t>
            </a:r>
            <a:r>
              <a:rPr lang="en-GB" sz="20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https://github.com/Anastasia-Labs/plutarch-merkle-tree</a:t>
            </a:r>
            <a:endParaRPr lang="en-GB" sz="2000" dirty="0">
              <a:solidFill>
                <a:schemeClr val="accent3">
                  <a:lumMod val="40000"/>
                  <a:lumOff val="60000"/>
                </a:schemeClr>
              </a:solidFill>
            </a:endParaRPr>
          </a:p>
          <a:p>
            <a:pPr algn="l"/>
            <a:br>
              <a:rPr lang="en-GB" sz="2000" dirty="0"/>
            </a:br>
            <a:r>
              <a:rPr lang="en-GB" sz="2000" dirty="0"/>
              <a:t>	</a:t>
            </a: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pic>
        <p:nvPicPr>
          <p:cNvPr id="13" name="Picture 12">
            <a:extLst>
              <a:ext uri="{FF2B5EF4-FFF2-40B4-BE49-F238E27FC236}">
                <a16:creationId xmlns:a16="http://schemas.microsoft.com/office/drawing/2014/main" id="{E10CD21D-8C45-61F9-1FFE-A0BC98AF3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536" y="2705492"/>
            <a:ext cx="7039037" cy="4092350"/>
          </a:xfrm>
          <a:prstGeom prst="rect">
            <a:avLst/>
          </a:prstGeom>
        </p:spPr>
      </p:pic>
    </p:spTree>
    <p:extLst>
      <p:ext uri="{BB962C8B-B14F-4D97-AF65-F5344CB8AC3E}">
        <p14:creationId xmlns:p14="http://schemas.microsoft.com/office/powerpoint/2010/main" val="151242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694822" y="0"/>
            <a:ext cx="10596814" cy="68580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endParaRPr lang="en-GB" sz="2000" dirty="0"/>
          </a:p>
          <a:p>
            <a:pPr marL="342900" indent="-342900" algn="l">
              <a:buFont typeface="Arial" panose="020B0604020202020204" pitchFamily="34" charset="0"/>
              <a:buChar char="•"/>
            </a:pPr>
            <a:r>
              <a:rPr lang="en-GB" sz="2000" dirty="0" err="1"/>
              <a:t>Trie</a:t>
            </a:r>
            <a:r>
              <a:rPr lang="en-GB" sz="2000" dirty="0"/>
              <a:t>: Following the Aiken execution demo, the step by step instructions and tutorials can be found here;</a:t>
            </a:r>
            <a:br>
              <a:rPr lang="en-GB" sz="2000" dirty="0"/>
            </a:br>
            <a:r>
              <a:rPr lang="en-GB" sz="2000" dirty="0"/>
              <a:t>	Aiken: </a:t>
            </a:r>
            <a:r>
              <a:rPr lang="en-GB" sz="2000" dirty="0">
                <a:solidFill>
                  <a:schemeClr val="accent3">
                    <a:lumMod val="40000"/>
                    <a:lumOff val="60000"/>
                  </a:schemeClr>
                </a:solidFill>
              </a:rPr>
              <a:t>https://github.com/Anastasia-Labs/aiken-trie</a:t>
            </a:r>
          </a:p>
          <a:p>
            <a:pPr marL="800100" lvl="1" indent="-342900">
              <a:buFont typeface="Arial" panose="020B0604020202020204" pitchFamily="34" charset="0"/>
              <a:buChar char="•"/>
            </a:pPr>
            <a:endParaRPr lang="en-GB" sz="100" dirty="0"/>
          </a:p>
          <a:p>
            <a:pPr algn="l"/>
            <a:r>
              <a:rPr lang="en" sz="2000" dirty="0"/>
              <a:t>             Plutarch: </a:t>
            </a:r>
            <a:r>
              <a:rPr lang="en-GB" sz="20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https://github.com/Anastasia-Labs/plutarch-trie</a:t>
            </a:r>
            <a:endParaRPr lang="en-GB" sz="2000" dirty="0">
              <a:solidFill>
                <a:schemeClr val="accent3">
                  <a:lumMod val="40000"/>
                  <a:lumOff val="60000"/>
                </a:schemeClr>
              </a:solidFill>
            </a:endParaRPr>
          </a:p>
          <a:p>
            <a:pPr algn="l"/>
            <a:endParaRPr lang="en-GB" sz="2000" dirty="0">
              <a:solidFill>
                <a:schemeClr val="accent3">
                  <a:lumMod val="40000"/>
                  <a:lumOff val="60000"/>
                </a:schemeClr>
              </a:solidFill>
            </a:endParaRPr>
          </a:p>
          <a:p>
            <a:pPr algn="l"/>
            <a:endParaRPr lang="en" sz="2000" dirty="0">
              <a:solidFill>
                <a:schemeClr val="accent3">
                  <a:lumMod val="40000"/>
                  <a:lumOff val="60000"/>
                </a:schemeClr>
              </a:solidFill>
            </a:endParaRPr>
          </a:p>
          <a:p>
            <a:pPr marL="800100" lvl="1" indent="-342900">
              <a:buFont typeface="Arial" panose="020B0604020202020204" pitchFamily="34" charset="0"/>
              <a:buChar char="•"/>
            </a:pPr>
            <a:endParaRPr lang="en" sz="1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pic>
        <p:nvPicPr>
          <p:cNvPr id="3" name="Picture 2">
            <a:extLst>
              <a:ext uri="{FF2B5EF4-FFF2-40B4-BE49-F238E27FC236}">
                <a16:creationId xmlns:a16="http://schemas.microsoft.com/office/drawing/2014/main" id="{56D6C8F7-7904-AE8B-8755-E9405C595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183" y="1787766"/>
            <a:ext cx="8574601" cy="4938476"/>
          </a:xfrm>
          <a:prstGeom prst="rect">
            <a:avLst/>
          </a:prstGeom>
        </p:spPr>
      </p:pic>
    </p:spTree>
    <p:extLst>
      <p:ext uri="{BB962C8B-B14F-4D97-AF65-F5344CB8AC3E}">
        <p14:creationId xmlns:p14="http://schemas.microsoft.com/office/powerpoint/2010/main" val="3181125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694822" y="0"/>
            <a:ext cx="10596814" cy="62082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endParaRPr lang="en" sz="2000" dirty="0"/>
          </a:p>
          <a:p>
            <a:pPr marL="342900" indent="-342900" algn="l">
              <a:buFont typeface="Arial" panose="020B0604020202020204" pitchFamily="34" charset="0"/>
              <a:buChar char="•"/>
            </a:pPr>
            <a:r>
              <a:rPr lang="en" sz="2000" dirty="0"/>
              <a:t>Linked Lists: Below is the Linked Lists execution demo. Clear diagrams and examples can be found:</a:t>
            </a:r>
            <a:br>
              <a:rPr lang="en" sz="2000" dirty="0"/>
            </a:br>
            <a:r>
              <a:rPr lang="en" sz="2000" dirty="0"/>
              <a:t>	Aiken: </a:t>
            </a:r>
            <a:r>
              <a:rPr lang="en-GB" sz="2000" dirty="0">
                <a:solidFill>
                  <a:schemeClr val="accent3">
                    <a:lumMod val="40000"/>
                    <a:lumOff val="60000"/>
                  </a:schemeClr>
                </a:solidFill>
              </a:rPr>
              <a:t>https://github.com/Anastasia-Labs/aiken-linked-list</a:t>
            </a:r>
            <a:endParaRPr lang="en" sz="2000" dirty="0">
              <a:solidFill>
                <a:schemeClr val="accent3">
                  <a:lumMod val="40000"/>
                  <a:lumOff val="60000"/>
                </a:schemeClr>
              </a:solidFill>
            </a:endParaRPr>
          </a:p>
          <a:p>
            <a:pPr algn="l"/>
            <a:r>
              <a:rPr lang="en" sz="2000" dirty="0"/>
              <a:t>             Plutarch: </a:t>
            </a:r>
            <a:r>
              <a:rPr lang="en-GB" sz="2000" dirty="0">
                <a:solidFill>
                  <a:schemeClr val="accent3">
                    <a:lumMod val="40000"/>
                    <a:lumOff val="60000"/>
                  </a:schemeClr>
                </a:solidFill>
              </a:rPr>
              <a:t>https://github.com/Anastasia-Labs/plutarch-linked-list</a:t>
            </a:r>
            <a:r>
              <a:rPr lang="en" sz="2000" dirty="0"/>
              <a:t>	</a:t>
            </a:r>
          </a:p>
          <a:p>
            <a:pPr algn="l"/>
            <a:endParaRPr lang="en" sz="2000" dirty="0">
              <a:solidFill>
                <a:schemeClr val="accent3">
                  <a:lumMod val="40000"/>
                  <a:lumOff val="60000"/>
                </a:schemeClr>
              </a:solidFill>
            </a:endParaRPr>
          </a:p>
          <a:p>
            <a:pPr marL="800100" lvl="1" indent="-342900">
              <a:buFont typeface="Arial" panose="020B0604020202020204" pitchFamily="34" charset="0"/>
              <a:buChar char="•"/>
            </a:pPr>
            <a:endParaRPr lang="en" sz="100" dirty="0">
              <a:solidFill>
                <a:schemeClr val="accent3">
                  <a:lumMod val="40000"/>
                  <a:lumOff val="60000"/>
                </a:schemeClr>
              </a:solidFill>
            </a:endParaRPr>
          </a:p>
          <a:p>
            <a:pPr marL="800100" lvl="1" indent="-342900">
              <a:buFont typeface="Arial" panose="020B0604020202020204" pitchFamily="34" charset="0"/>
              <a:buChar char="•"/>
            </a:pPr>
            <a:r>
              <a:rPr lang="en" sz="100" dirty="0">
                <a:solidFill>
                  <a:schemeClr val="accent3">
                    <a:lumMod val="40000"/>
                    <a:lumOff val="60000"/>
                  </a:schemeClr>
                </a:solidFill>
              </a:rPr>
              <a:t>P</a:t>
            </a:r>
          </a:p>
          <a:p>
            <a:pPr marL="800100" lvl="1" indent="-342900">
              <a:buFont typeface="Arial" panose="020B0604020202020204" pitchFamily="34" charset="0"/>
              <a:buChar char="•"/>
            </a:pPr>
            <a:br>
              <a:rPr lang="en" sz="100" dirty="0">
                <a:solidFill>
                  <a:schemeClr val="accent3">
                    <a:lumMod val="40000"/>
                    <a:lumOff val="60000"/>
                  </a:schemeClr>
                </a:solidFill>
              </a:rPr>
            </a:br>
            <a:br>
              <a:rPr lang="en" sz="100" dirty="0">
                <a:solidFill>
                  <a:schemeClr val="accent3">
                    <a:lumMod val="40000"/>
                    <a:lumOff val="60000"/>
                  </a:schemeClr>
                </a:solidFill>
              </a:rPr>
            </a:br>
            <a:r>
              <a:rPr lang="en-GB" sz="100" dirty="0">
                <a:solidFill>
                  <a:schemeClr val="accent3">
                    <a:lumMod val="40000"/>
                    <a:lumOff val="60000"/>
                  </a:schemeClr>
                </a:solidFill>
              </a:rPr>
              <a:t> 				</a:t>
            </a:r>
            <a:endParaRPr lang="en" sz="100" dirty="0">
              <a:solidFill>
                <a:schemeClr val="accent3">
                  <a:lumMod val="40000"/>
                  <a:lumOff val="60000"/>
                </a:schemeClr>
              </a:solidFill>
            </a:endParaRPr>
          </a:p>
        </p:txBody>
      </p:sp>
      <p:pic>
        <p:nvPicPr>
          <p:cNvPr id="7" name="Picture 6">
            <a:extLst>
              <a:ext uri="{FF2B5EF4-FFF2-40B4-BE49-F238E27FC236}">
                <a16:creationId xmlns:a16="http://schemas.microsoft.com/office/drawing/2014/main" id="{C7678F38-6F43-71B8-A251-ACED21BEE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675" y="1564104"/>
            <a:ext cx="7704974" cy="4547937"/>
          </a:xfrm>
          <a:prstGeom prst="rect">
            <a:avLst/>
          </a:prstGeom>
        </p:spPr>
      </p:pic>
    </p:spTree>
    <p:extLst>
      <p:ext uri="{BB962C8B-B14F-4D97-AF65-F5344CB8AC3E}">
        <p14:creationId xmlns:p14="http://schemas.microsoft.com/office/powerpoint/2010/main" val="1708708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1279</TotalTime>
  <Words>979</Words>
  <Application>Microsoft Office PowerPoint</Application>
  <PresentationFormat>Widescreen</PresentationFormat>
  <Paragraphs>147</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The Trifecta Of Data Structures: Merkle Trees, Tries and Linked Lists for Cutting-Edge Contracts</vt:lpstr>
      <vt:lpstr>Challenge </vt:lpstr>
      <vt:lpstr>Execution and Milestones </vt:lpstr>
      <vt:lpstr>Why Merkle Trees?  </vt:lpstr>
      <vt:lpstr>Why Trie?  </vt:lpstr>
      <vt:lpstr>Why Linked Lists?  </vt:lpstr>
      <vt:lpstr>Phase 3: Documentation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Trifecta Of Data Structures: Merkle Trees, Tries and Linked Lists for Cutting-Edge Contracts</dc:title>
  <dc:creator>Harun Mwangi</dc:creator>
  <cp:lastModifiedBy>Harun Mwangi</cp:lastModifiedBy>
  <cp:revision>2</cp:revision>
  <dcterms:created xsi:type="dcterms:W3CDTF">2024-05-30T09:46:08Z</dcterms:created>
  <dcterms:modified xsi:type="dcterms:W3CDTF">2024-05-31T07:05:26Z</dcterms:modified>
</cp:coreProperties>
</file>